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591" r:id="rId3"/>
    <p:sldId id="507" r:id="rId4"/>
    <p:sldId id="598" r:id="rId5"/>
    <p:sldId id="523" r:id="rId6"/>
    <p:sldId id="593" r:id="rId7"/>
    <p:sldId id="595" r:id="rId8"/>
    <p:sldId id="599" r:id="rId9"/>
    <p:sldId id="600" r:id="rId10"/>
    <p:sldId id="533" r:id="rId11"/>
    <p:sldId id="534" r:id="rId12"/>
    <p:sldId id="535" r:id="rId13"/>
    <p:sldId id="602" r:id="rId14"/>
    <p:sldId id="604" r:id="rId15"/>
    <p:sldId id="606" r:id="rId16"/>
    <p:sldId id="611" r:id="rId17"/>
    <p:sldId id="601" r:id="rId18"/>
    <p:sldId id="607" r:id="rId19"/>
    <p:sldId id="60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30"/>
    <p:restoredTop sz="92197"/>
  </p:normalViewPr>
  <p:slideViewPr>
    <p:cSldViewPr snapToGrid="0" snapToObjects="1">
      <p:cViewPr>
        <p:scale>
          <a:sx n="115" d="100"/>
          <a:sy n="115" d="100"/>
        </p:scale>
        <p:origin x="1920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694BF3-6A15-1649-9DA1-EF9B14950B90}" type="datetimeFigureOut">
              <a:rPr lang="en-US" smtClean="0"/>
              <a:t>3/16/19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B244A2-E27B-0A4E-9EB3-FD9C8264B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579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B51CA-69FC-6649-8254-54C2B7DFABF9}" type="slidenum">
              <a:rPr lang="fr-CA" altLang="en-US" smtClean="0"/>
              <a:pPr/>
              <a:t>2</a:t>
            </a:fld>
            <a:endParaRPr lang="fr-CA" altLang="en-US"/>
          </a:p>
        </p:txBody>
      </p:sp>
    </p:spTree>
    <p:extLst>
      <p:ext uri="{BB962C8B-B14F-4D97-AF65-F5344CB8AC3E}">
        <p14:creationId xmlns:p14="http://schemas.microsoft.com/office/powerpoint/2010/main" val="3569915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B51CA-69FC-6649-8254-54C2B7DFABF9}" type="slidenum">
              <a:rPr lang="fr-CA" altLang="en-US" smtClean="0"/>
              <a:pPr/>
              <a:t>5</a:t>
            </a:fld>
            <a:endParaRPr lang="fr-CA" altLang="en-US"/>
          </a:p>
        </p:txBody>
      </p:sp>
    </p:spTree>
    <p:extLst>
      <p:ext uri="{BB962C8B-B14F-4D97-AF65-F5344CB8AC3E}">
        <p14:creationId xmlns:p14="http://schemas.microsoft.com/office/powerpoint/2010/main" val="460373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B51CA-69FC-6649-8254-54C2B7DFABF9}" type="slidenum">
              <a:rPr lang="fr-CA" altLang="en-US" smtClean="0"/>
              <a:pPr/>
              <a:t>6</a:t>
            </a:fld>
            <a:endParaRPr lang="fr-CA" altLang="en-US"/>
          </a:p>
        </p:txBody>
      </p:sp>
    </p:spTree>
    <p:extLst>
      <p:ext uri="{BB962C8B-B14F-4D97-AF65-F5344CB8AC3E}">
        <p14:creationId xmlns:p14="http://schemas.microsoft.com/office/powerpoint/2010/main" val="2394963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609667" y="-123610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491937" y="1414793"/>
            <a:ext cx="11208260" cy="475343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○"/>
              <a:defRPr sz="28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2pPr>
            <a:lvl3pPr marL="990600" lvl="2" indent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Hello</a:t>
            </a:r>
          </a:p>
          <a:p>
            <a:pPr lvl="2"/>
            <a:r>
              <a:rPr lang="en-US" dirty="0"/>
              <a:t>there</a:t>
            </a:r>
          </a:p>
        </p:txBody>
      </p:sp>
      <p:sp>
        <p:nvSpPr>
          <p:cNvPr id="37" name="Google Shape;37;p7"/>
          <p:cNvSpPr/>
          <p:nvPr/>
        </p:nvSpPr>
        <p:spPr>
          <a:xfrm>
            <a:off x="0" y="784318"/>
            <a:ext cx="550400" cy="3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94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- Gold">
  <p:cSld name="Title + 1 column - Gold">
    <p:bg>
      <p:bgPr>
        <a:solidFill>
          <a:srgbClr val="ED9E46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609600" y="596826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749267" y="2507725"/>
            <a:ext cx="10693600" cy="3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○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5" name="Google Shape;65;p13"/>
          <p:cNvSpPr/>
          <p:nvPr/>
        </p:nvSpPr>
        <p:spPr>
          <a:xfrm>
            <a:off x="0" y="1490900"/>
            <a:ext cx="550400" cy="3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5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- Gold">
  <p:cSld name="Title + 2 columns - Gold">
    <p:bg>
      <p:bgPr>
        <a:solidFill>
          <a:srgbClr val="ED9E46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609600" y="596826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609600" y="2469613"/>
            <a:ext cx="4748000" cy="409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 sz="24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2"/>
          </p:nvPr>
        </p:nvSpPr>
        <p:spPr>
          <a:xfrm>
            <a:off x="6841425" y="2469500"/>
            <a:ext cx="4800000" cy="409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 sz="24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" name="Google Shape;71;p14"/>
          <p:cNvSpPr/>
          <p:nvPr/>
        </p:nvSpPr>
        <p:spPr>
          <a:xfrm>
            <a:off x="0" y="1490900"/>
            <a:ext cx="550400" cy="3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1262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 - Gold">
  <p:cSld name="Title + 3 columns - Gold">
    <p:bg>
      <p:bgPr>
        <a:solidFill>
          <a:srgbClr val="ED9E46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609600" y="596826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530100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2"/>
          </p:nvPr>
        </p:nvSpPr>
        <p:spPr>
          <a:xfrm>
            <a:off x="4301988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3"/>
          </p:nvPr>
        </p:nvSpPr>
        <p:spPr>
          <a:xfrm>
            <a:off x="8073877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8" name="Google Shape;78;p15"/>
          <p:cNvSpPr/>
          <p:nvPr/>
        </p:nvSpPr>
        <p:spPr>
          <a:xfrm>
            <a:off x="0" y="1490900"/>
            <a:ext cx="550400" cy="3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625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Gold">
  <p:cSld name="Title only - Gold">
    <p:bg>
      <p:bgPr>
        <a:solidFill>
          <a:srgbClr val="ED9E46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609600" y="368225"/>
            <a:ext cx="10972800" cy="764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2" name="Google Shape;82;p16"/>
          <p:cNvSpPr/>
          <p:nvPr/>
        </p:nvSpPr>
        <p:spPr>
          <a:xfrm>
            <a:off x="3445700" y="608747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731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- Gold">
  <p:cSld name="Caption - Gold">
    <p:bg>
      <p:bgPr>
        <a:solidFill>
          <a:srgbClr val="ED9E46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784933" y="5875075"/>
            <a:ext cx="106220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6" name="Google Shape;86;p17"/>
          <p:cNvSpPr/>
          <p:nvPr/>
        </p:nvSpPr>
        <p:spPr>
          <a:xfrm>
            <a:off x="3445700" y="60222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787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Gold">
  <p:cSld name="Blank - Gold">
    <p:bg>
      <p:bgPr>
        <a:solidFill>
          <a:srgbClr val="ED9E46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681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B8706-F339-874E-AF1C-6A4FB3BC3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99F66-9F18-434C-AD01-C29C70D98A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D2A59-7A43-C144-A3CD-C2C019170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A96BB-FA8B-824C-916B-1815819A18CD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D2AA9-C551-9F4F-BD6B-36AF3E32D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34252-53E2-0744-A1D0-52DD0C35E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861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&quot;&quot;"/>
          <p:cNvSpPr/>
          <p:nvPr userDrawn="1"/>
        </p:nvSpPr>
        <p:spPr>
          <a:xfrm rot="16200000">
            <a:off x="5029200" y="-3048000"/>
            <a:ext cx="21336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5" name="Picture 9" descr="Logo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518" y="5954713"/>
            <a:ext cx="2408767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" y="2286000"/>
            <a:ext cx="10871200" cy="1524000"/>
          </a:xfrm>
        </p:spPr>
        <p:txBody>
          <a:bodyPr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0" y="4267200"/>
            <a:ext cx="10871200" cy="7493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38140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19403" y="1196752"/>
            <a:ext cx="10915651" cy="0"/>
          </a:xfrm>
          <a:prstGeom prst="line">
            <a:avLst/>
          </a:prstGeom>
          <a:ln w="15875">
            <a:solidFill>
              <a:srgbClr val="D01E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1600200"/>
            <a:ext cx="11176000" cy="4343400"/>
          </a:xfrm>
        </p:spPr>
        <p:txBody>
          <a:bodyPr/>
          <a:lstStyle>
            <a:lvl1pPr>
              <a:defRPr sz="2400"/>
            </a:lvl1pPr>
            <a:lvl2pPr marL="742950" indent="-285750">
              <a:buFont typeface="Arial" panose="020B0604020202020204" pitchFamily="34" charset="0"/>
              <a:buChar char="−"/>
              <a:defRPr sz="2200"/>
            </a:lvl2pPr>
            <a:lvl3pPr marL="1143000" indent="-228600">
              <a:buFont typeface="Wingdings" panose="05000000000000000000" pitchFamily="2" charset="2"/>
              <a:buChar char="§"/>
              <a:defRPr sz="2000"/>
            </a:lvl3pPr>
            <a:lvl4pPr marL="1600200" indent="-228600">
              <a:buFont typeface="Courier New" panose="02070309020205020404" pitchFamily="49" charset="0"/>
              <a:buChar char="o"/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1494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- Teal">
  <p:cSld name="Subtitle - Teal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754367" y="2111125"/>
            <a:ext cx="801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42233" y="4658725"/>
            <a:ext cx="8124800" cy="1092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774733" y="4074025"/>
            <a:ext cx="80224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924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- Gold">
  <p:cSld name="Subtitle - Gold">
    <p:bg>
      <p:bgPr>
        <a:solidFill>
          <a:srgbClr val="ED9E46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ctrTitle"/>
          </p:nvPr>
        </p:nvSpPr>
        <p:spPr>
          <a:xfrm>
            <a:off x="754367" y="2111125"/>
            <a:ext cx="801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642233" y="4658725"/>
            <a:ext cx="8124800" cy="1092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774733" y="4074025"/>
            <a:ext cx="80224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28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Teal">
  <p:cSld name="Quote - Teal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018400" y="2882400"/>
            <a:ext cx="81552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○"/>
              <a:defRPr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Google Shape;24;p5"/>
          <p:cNvSpPr txBox="1"/>
          <p:nvPr/>
        </p:nvSpPr>
        <p:spPr>
          <a:xfrm>
            <a:off x="4791200" y="1575225"/>
            <a:ext cx="26096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endParaRPr sz="96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" name="Google Shape;25;p5"/>
          <p:cNvSpPr/>
          <p:nvPr/>
        </p:nvSpPr>
        <p:spPr>
          <a:xfrm>
            <a:off x="3445700" y="608747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" name="Google Shape;26;p5"/>
          <p:cNvSpPr/>
          <p:nvPr/>
        </p:nvSpPr>
        <p:spPr>
          <a:xfrm>
            <a:off x="3445700" y="60222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165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Gold">
  <p:cSld name="Quote - Gold">
    <p:bg>
      <p:bgPr>
        <a:solidFill>
          <a:srgbClr val="ED9E46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2018400" y="2882400"/>
            <a:ext cx="81552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○"/>
              <a:defRPr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8pPr>
            <a:lvl9pPr marL="4114800" lvl="8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Google Shape;30;p6"/>
          <p:cNvSpPr txBox="1"/>
          <p:nvPr/>
        </p:nvSpPr>
        <p:spPr>
          <a:xfrm>
            <a:off x="4791200" y="1575225"/>
            <a:ext cx="26096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endParaRPr sz="96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" name="Google Shape;31;p6"/>
          <p:cNvSpPr/>
          <p:nvPr/>
        </p:nvSpPr>
        <p:spPr>
          <a:xfrm>
            <a:off x="3445700" y="608747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" name="Google Shape;32;p6"/>
          <p:cNvSpPr/>
          <p:nvPr/>
        </p:nvSpPr>
        <p:spPr>
          <a:xfrm>
            <a:off x="3445700" y="60222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598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609600" y="596826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1"/>
          </p:nvPr>
        </p:nvSpPr>
        <p:spPr>
          <a:xfrm>
            <a:off x="530100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301988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3"/>
          </p:nvPr>
        </p:nvSpPr>
        <p:spPr>
          <a:xfrm>
            <a:off x="8073877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0" name="Google Shape;50;p9"/>
          <p:cNvSpPr/>
          <p:nvPr/>
        </p:nvSpPr>
        <p:spPr>
          <a:xfrm>
            <a:off x="0" y="1490900"/>
            <a:ext cx="550400" cy="3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361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609600" y="368225"/>
            <a:ext cx="10972800" cy="764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>
            <a:off x="3445700" y="608747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773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body" idx="1"/>
          </p:nvPr>
        </p:nvSpPr>
        <p:spPr>
          <a:xfrm>
            <a:off x="784933" y="5875075"/>
            <a:ext cx="106220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8" name="Google Shape;58;p11"/>
          <p:cNvSpPr/>
          <p:nvPr/>
        </p:nvSpPr>
        <p:spPr>
          <a:xfrm>
            <a:off x="3445700" y="60222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74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633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AFD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9600" y="596826"/>
            <a:ext cx="10972800" cy="1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49267" y="2507725"/>
            <a:ext cx="10693600" cy="3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○"/>
              <a:defRPr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CFFBCE-4218-A642-B16A-42E7D6539D95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8866908" y="6218440"/>
            <a:ext cx="2426277" cy="50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1188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2" r:id="rId2"/>
    <p:sldLayoutId id="2147483663" r:id="rId3"/>
    <p:sldLayoutId id="2147483664" r:id="rId4"/>
    <p:sldLayoutId id="2147483665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13BDC-4D21-E741-B150-F1C46BEA8D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171" y="690282"/>
            <a:ext cx="10931236" cy="2843441"/>
          </a:xfrm>
        </p:spPr>
        <p:txBody>
          <a:bodyPr/>
          <a:lstStyle/>
          <a:p>
            <a:r>
              <a:rPr lang="en-US" dirty="0"/>
              <a:t>CSS Box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A24E4D-2C6E-E640-B9A5-2F1D433D4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0145" y="4187463"/>
            <a:ext cx="9144000" cy="165576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928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</a:t>
            </a:r>
            <a:endParaRPr lang="en-US" sz="28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207" y="1573870"/>
            <a:ext cx="11208260" cy="475343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CSS stands for Cascading Style Sheets</a:t>
            </a:r>
          </a:p>
          <a:p>
            <a:pPr>
              <a:lnSpc>
                <a:spcPct val="150000"/>
              </a:lnSpc>
            </a:pPr>
            <a:r>
              <a:rPr lang="en-US" dirty="0"/>
              <a:t>Used to control appearance of markup languages like HTML</a:t>
            </a:r>
          </a:p>
          <a:p>
            <a:pPr>
              <a:lnSpc>
                <a:spcPct val="150000"/>
              </a:lnSpc>
            </a:pPr>
            <a:r>
              <a:rPr lang="en-US" dirty="0"/>
              <a:t>Must learn for building front ends of web applications</a:t>
            </a:r>
          </a:p>
          <a:p>
            <a:pPr>
              <a:lnSpc>
                <a:spcPct val="150000"/>
              </a:lnSpc>
            </a:pPr>
            <a:r>
              <a:rPr lang="en-US" dirty="0"/>
              <a:t>Analogy : construct buildings with HTML &amp; decorate them with CSS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665" y="144670"/>
            <a:ext cx="1620532" cy="223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428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Creating CSS rules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207" y="1224706"/>
            <a:ext cx="11208260" cy="475343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Rules : define a selector and a declaration block</a:t>
            </a:r>
          </a:p>
          <a:p>
            <a:pPr>
              <a:lnSpc>
                <a:spcPct val="150000"/>
              </a:lnSpc>
            </a:pPr>
            <a:r>
              <a:rPr lang="en-US" dirty="0"/>
              <a:t>Selector : indicates element(s) subject to styling</a:t>
            </a:r>
          </a:p>
          <a:p>
            <a:pPr>
              <a:lnSpc>
                <a:spcPct val="150000"/>
              </a:lnSpc>
            </a:pPr>
            <a:r>
              <a:rPr lang="en-US" dirty="0"/>
              <a:t>Declaration block : instructions for browser for formatting element(s)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Declaration parts: property and value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Better readability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Indentation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Spacing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One declaration per line (;)</a:t>
            </a:r>
          </a:p>
        </p:txBody>
      </p:sp>
      <p:pic>
        <p:nvPicPr>
          <p:cNvPr id="5122" name="Picture 2" descr="https://lh4.googleusercontent.com/5SG25wYdYWXXSVzaWo67pU2N_sBv4Pp33cMYgk1aZYtaWeACnRS8_9GV8PD_7Bl07xq6hz1t_Hh7nmE3rIqUYq4J6GBtbpmE5GHPWFcWz5RWFn17iPQ2hIA_RvHURL6Wgb0JmVy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108" y="3581385"/>
            <a:ext cx="4862686" cy="257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>
            <a:cxnSpLocks/>
          </p:cNvCxnSpPr>
          <p:nvPr/>
        </p:nvCxnSpPr>
        <p:spPr>
          <a:xfrm flipV="1">
            <a:off x="3215680" y="5200338"/>
            <a:ext cx="4583614" cy="2291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cxnSpLocks/>
          </p:cNvCxnSpPr>
          <p:nvPr/>
        </p:nvCxnSpPr>
        <p:spPr>
          <a:xfrm flipV="1">
            <a:off x="2702859" y="5200338"/>
            <a:ext cx="6615953" cy="7931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>
          <a:xfrm flipV="1">
            <a:off x="5311588" y="5596889"/>
            <a:ext cx="4383741" cy="9383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16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sz="2800" dirty="0"/>
              <a:t>AYS</a:t>
            </a:r>
            <a:r>
              <a:rPr lang="en-US" dirty="0"/>
              <a:t> </a:t>
            </a:r>
            <a:r>
              <a:rPr lang="en-US" sz="2800" dirty="0"/>
              <a:t>OF</a:t>
            </a:r>
            <a:r>
              <a:rPr lang="en-US" dirty="0"/>
              <a:t> A</a:t>
            </a:r>
            <a:r>
              <a:rPr lang="en-US" sz="2800" dirty="0"/>
              <a:t>PPLYING </a:t>
            </a:r>
            <a:r>
              <a:rPr lang="en-US" dirty="0"/>
              <a:t>CSS</a:t>
            </a:r>
            <a:endParaRPr lang="en-US" sz="24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Use inline code directly in an HTML element (higher priority)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Use style block inside a web page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Use an external style sheet with a .</a:t>
            </a:r>
            <a:r>
              <a:rPr lang="en-US" dirty="0" err="1"/>
              <a:t>css</a:t>
            </a:r>
            <a:r>
              <a:rPr lang="en-US" dirty="0"/>
              <a:t> extension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Styles can be combined (even from different sources)</a:t>
            </a:r>
          </a:p>
        </p:txBody>
      </p:sp>
    </p:spTree>
    <p:extLst>
      <p:ext uri="{BB962C8B-B14F-4D97-AF65-F5344CB8AC3E}">
        <p14:creationId xmlns:p14="http://schemas.microsoft.com/office/powerpoint/2010/main" val="1654846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66" y="2111125"/>
            <a:ext cx="10451897" cy="1546500"/>
          </a:xfrm>
        </p:spPr>
        <p:txBody>
          <a:bodyPr/>
          <a:lstStyle/>
          <a:p>
            <a:r>
              <a:rPr lang="en-US" dirty="0"/>
              <a:t>5. Box Model</a:t>
            </a:r>
            <a:endParaRPr lang="en-US" sz="28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0229640-26BF-B443-8C4A-64BF3435BA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37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239CD-9A9B-D64C-9E81-2C546934F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0E2DE-B2E6-A14B-9F64-2B04337A7A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64A3D5-F50F-3A44-AFA3-C482E4E2B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29" y="1419001"/>
            <a:ext cx="7193683" cy="47492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028987-B83B-8041-93BE-9A8D271C2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5620" y="1414793"/>
            <a:ext cx="43053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46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66" y="2111125"/>
            <a:ext cx="10451897" cy="1546500"/>
          </a:xfrm>
        </p:spPr>
        <p:txBody>
          <a:bodyPr/>
          <a:lstStyle/>
          <a:p>
            <a:r>
              <a:rPr lang="en-US" dirty="0"/>
              <a:t>6. CSS Debugging in Dev Tools</a:t>
            </a:r>
            <a:endParaRPr lang="en-US" sz="28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0229640-26BF-B443-8C4A-64BF3435BA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576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66" y="2111125"/>
            <a:ext cx="10451897" cy="1546500"/>
          </a:xfrm>
        </p:spPr>
        <p:txBody>
          <a:bodyPr/>
          <a:lstStyle/>
          <a:p>
            <a:r>
              <a:rPr lang="en-US" dirty="0"/>
              <a:t>7. CSS Reset &amp; Normalization</a:t>
            </a:r>
            <a:endParaRPr lang="en-US" sz="28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0229640-26BF-B443-8C4A-64BF3435BA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26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8406D-A94C-ED45-A53A-7E5789150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CSS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D300C7-8C34-774D-A057-FCF410872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7FF2C7-7FF8-2746-8789-EC367BA37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813"/>
          <a:stretch/>
        </p:blipFill>
        <p:spPr>
          <a:xfrm>
            <a:off x="4034117" y="209441"/>
            <a:ext cx="7966085" cy="585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4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66" y="2111125"/>
            <a:ext cx="10451897" cy="1546500"/>
          </a:xfrm>
        </p:spPr>
        <p:txBody>
          <a:bodyPr/>
          <a:lstStyle/>
          <a:p>
            <a:r>
              <a:rPr lang="en-US" dirty="0"/>
              <a:t>8. Other Topics</a:t>
            </a:r>
            <a:endParaRPr lang="en-US" sz="28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0229640-26BF-B443-8C4A-64BF3435BA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15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239CD-9A9B-D64C-9E81-2C546934F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0E2DE-B2E6-A14B-9F64-2B04337A7A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Bootstrap (CSS/UI grid frameworks)</a:t>
            </a:r>
          </a:p>
          <a:p>
            <a:r>
              <a:rPr lang="en-US" dirty="0"/>
              <a:t>CSS Preprocessors (SCSS)</a:t>
            </a:r>
          </a:p>
          <a:p>
            <a:r>
              <a:rPr lang="en-US" dirty="0"/>
              <a:t>Flexbox (CSS3 web layout model)</a:t>
            </a:r>
          </a:p>
        </p:txBody>
      </p:sp>
    </p:spTree>
    <p:extLst>
      <p:ext uri="{BB962C8B-B14F-4D97-AF65-F5344CB8AC3E}">
        <p14:creationId xmlns:p14="http://schemas.microsoft.com/office/powerpoint/2010/main" val="2697070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US" b="1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91937" y="1038276"/>
            <a:ext cx="11208260" cy="4753436"/>
          </a:xfrm>
        </p:spPr>
        <p:txBody>
          <a:bodyPr/>
          <a:lstStyle/>
          <a:p>
            <a:pPr marL="5524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Demo of this week’s project</a:t>
            </a:r>
          </a:p>
          <a:p>
            <a:pPr marL="5524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Writing Semantic HTML5</a:t>
            </a:r>
          </a:p>
          <a:p>
            <a:pPr marL="5524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Block Level Elements / Inline Level Elements</a:t>
            </a:r>
          </a:p>
          <a:p>
            <a:pPr marL="5524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Styling with CSS </a:t>
            </a:r>
          </a:p>
          <a:p>
            <a:pPr marL="5524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Box Model : border-box </a:t>
            </a:r>
          </a:p>
          <a:p>
            <a:pPr marL="5524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CSS Debugging in </a:t>
            </a:r>
            <a:r>
              <a:rPr lang="en-US" dirty="0" err="1"/>
              <a:t>DevTools</a:t>
            </a:r>
            <a:endParaRPr lang="en-US" dirty="0"/>
          </a:p>
          <a:p>
            <a:pPr marL="5524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CSS Reset &amp; Normalization</a:t>
            </a:r>
          </a:p>
          <a:p>
            <a:pPr marL="5524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Other topics</a:t>
            </a:r>
          </a:p>
          <a:p>
            <a:pPr marL="552450" indent="-51435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020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2. Writing Semantic HTML</a:t>
            </a:r>
            <a:endParaRPr lang="en-US" sz="28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0229640-26BF-B443-8C4A-64BF3435BA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51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78E59-0116-6C43-902B-7AB12D6FA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Syntax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91A6D-E357-5649-836C-B3BCA83BEC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C6383-F3BE-494A-94A2-853971E80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88" y="1414793"/>
            <a:ext cx="11279209" cy="444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8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HTML5</a:t>
            </a:r>
            <a:endParaRPr lang="en-US" b="1" dirty="0"/>
          </a:p>
        </p:txBody>
      </p:sp>
      <p:pic>
        <p:nvPicPr>
          <p:cNvPr id="4" name="Picture 2" descr="https://lh3.googleusercontent.com/VheAN7G0Heex4fZ-KGLwalEaayzxN1avJK9CKWAyIID49dSIIVN3i3bmGc6QF6v8voUfPOM0Lery845igQzdiB9jJpgtyDMwgImBNlzASFBoygmrhmPgEBxruQsxI7u7_MvTm-qj">
            <a:extLst>
              <a:ext uri="{FF2B5EF4-FFF2-40B4-BE49-F238E27FC236}">
                <a16:creationId xmlns:a16="http://schemas.microsoft.com/office/drawing/2014/main" id="{9B34EE67-BE97-934B-B5E3-3E6C5A0E6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290" y="1305590"/>
            <a:ext cx="6809856" cy="511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971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HTML5</a:t>
            </a:r>
            <a:endParaRPr lang="en-US" b="1" dirty="0"/>
          </a:p>
        </p:txBody>
      </p:sp>
      <p:pic>
        <p:nvPicPr>
          <p:cNvPr id="7" name="Picture 4" descr="https://lh3.googleusercontent.com/3bRV0PIyPgrUdJ_53KJb-X37AExiI_iR-39wknH7qNWc4UGtropHGA8CTaRNo-DSG1QJElcS7qf4Ek4uwMWH5De2OygZWVNUvPBL3obo_i62F3weGdShnMj1kJdXd4kEC1PT9NVT">
            <a:extLst>
              <a:ext uri="{FF2B5EF4-FFF2-40B4-BE49-F238E27FC236}">
                <a16:creationId xmlns:a16="http://schemas.microsoft.com/office/drawing/2014/main" id="{7E5E7ECE-7432-B047-8A8F-F81477201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11" y="1305590"/>
            <a:ext cx="6785111" cy="509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094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66" y="2111125"/>
            <a:ext cx="10451897" cy="1546500"/>
          </a:xfrm>
        </p:spPr>
        <p:txBody>
          <a:bodyPr/>
          <a:lstStyle/>
          <a:p>
            <a:r>
              <a:rPr lang="en-US" dirty="0"/>
              <a:t>3. Block Level Elements / Inline Level Elements</a:t>
            </a:r>
            <a:endParaRPr lang="en-US" sz="28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0229640-26BF-B443-8C4A-64BF3435BA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58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8406D-A94C-ED45-A53A-7E5789150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Level Elements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D300C7-8C34-774D-A057-FCF410872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A055CF-9CFB-FD41-A176-ED746C35C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277" y="1414793"/>
            <a:ext cx="3724480" cy="52826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3598D3-784B-BA4C-8B2B-0A0E7B918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191" y="1414793"/>
            <a:ext cx="3733261" cy="436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707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66" y="2111125"/>
            <a:ext cx="10451897" cy="1546500"/>
          </a:xfrm>
        </p:spPr>
        <p:txBody>
          <a:bodyPr/>
          <a:lstStyle/>
          <a:p>
            <a:r>
              <a:rPr lang="en-US" dirty="0"/>
              <a:t>4. Styling with CSS</a:t>
            </a:r>
            <a:endParaRPr lang="en-US" sz="28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0229640-26BF-B443-8C4A-64BF3435BA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68216"/>
      </p:ext>
    </p:extLst>
  </p:cSld>
  <p:clrMapOvr>
    <a:masterClrMapping/>
  </p:clrMapOvr>
</p:sld>
</file>

<file path=ppt/theme/theme1.xml><?xml version="1.0" encoding="utf-8"?>
<a:theme xmlns:a="http://schemas.openxmlformats.org/drawingml/2006/main" name="Mercut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Mercutio · SlidesCarnival</Template>
  <TotalTime>6800</TotalTime>
  <Words>242</Words>
  <Application>Microsoft Macintosh PowerPoint</Application>
  <PresentationFormat>Widescreen</PresentationFormat>
  <Paragraphs>50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Courier New</vt:lpstr>
      <vt:lpstr>Montserrat</vt:lpstr>
      <vt:lpstr>Open Sans</vt:lpstr>
      <vt:lpstr>Times New Roman</vt:lpstr>
      <vt:lpstr>Wingdings</vt:lpstr>
      <vt:lpstr>Mercutio template</vt:lpstr>
      <vt:lpstr>CSS Box Model</vt:lpstr>
      <vt:lpstr>AGENDA</vt:lpstr>
      <vt:lpstr>2. Writing Semantic HTML</vt:lpstr>
      <vt:lpstr>HTML Syntax</vt:lpstr>
      <vt:lpstr>Semantic HTML5</vt:lpstr>
      <vt:lpstr>Semantic HTML5</vt:lpstr>
      <vt:lpstr>3. Block Level Elements / Inline Level Elements</vt:lpstr>
      <vt:lpstr>Block Level Elements</vt:lpstr>
      <vt:lpstr>4. Styling with CSS</vt:lpstr>
      <vt:lpstr>CSS</vt:lpstr>
      <vt:lpstr>Creating CSS rules</vt:lpstr>
      <vt:lpstr>WAYS OF APPLYING CSS</vt:lpstr>
      <vt:lpstr>5. Box Model</vt:lpstr>
      <vt:lpstr>Box Model</vt:lpstr>
      <vt:lpstr>6. CSS Debugging in Dev Tools</vt:lpstr>
      <vt:lpstr>7. CSS Reset &amp; Normalization</vt:lpstr>
      <vt:lpstr>Normalizing CSS</vt:lpstr>
      <vt:lpstr>8. Other Topics</vt:lpstr>
      <vt:lpstr>Other Topics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 Trejo</dc:creator>
  <cp:lastModifiedBy>R Trejo</cp:lastModifiedBy>
  <cp:revision>57</cp:revision>
  <cp:lastPrinted>2019-03-18T03:43:08Z</cp:lastPrinted>
  <dcterms:created xsi:type="dcterms:W3CDTF">2018-11-19T00:37:35Z</dcterms:created>
  <dcterms:modified xsi:type="dcterms:W3CDTF">2019-03-18T22:33:14Z</dcterms:modified>
</cp:coreProperties>
</file>